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3" r:id="rId4"/>
    <p:sldId id="257" r:id="rId5"/>
    <p:sldId id="258" r:id="rId6"/>
    <p:sldId id="260" r:id="rId7"/>
    <p:sldId id="277" r:id="rId8"/>
    <p:sldId id="261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6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0BE0E40A-5992-446D-9105-43F8282E276D}" type="datetimeFigureOut">
              <a:rPr lang="en-US" smtClean="0"/>
              <a:t>6/23/2011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3E480768-4DC2-4C7B-93A0-FBA9ED93C6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E40A-5992-446D-9105-43F8282E276D}" type="datetimeFigureOut">
              <a:rPr lang="en-US" smtClean="0"/>
              <a:t>6/23/2011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0768-4DC2-4C7B-93A0-FBA9ED93C6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E40A-5992-446D-9105-43F8282E276D}" type="datetimeFigureOut">
              <a:rPr lang="en-US" smtClean="0"/>
              <a:t>6/23/2011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0768-4DC2-4C7B-93A0-FBA9ED93C6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E40A-5992-446D-9105-43F8282E276D}" type="datetimeFigureOut">
              <a:rPr lang="en-US" smtClean="0"/>
              <a:t>6/23/2011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0768-4DC2-4C7B-93A0-FBA9ED93C6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E40A-5992-446D-9105-43F8282E276D}" type="datetimeFigureOut">
              <a:rPr lang="en-US" smtClean="0"/>
              <a:t>6/23/2011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0768-4DC2-4C7B-93A0-FBA9ED93C6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E40A-5992-446D-9105-43F8282E276D}" type="datetimeFigureOut">
              <a:rPr lang="en-US" smtClean="0"/>
              <a:t>6/23/2011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0768-4DC2-4C7B-93A0-FBA9ED93C64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E40A-5992-446D-9105-43F8282E276D}" type="datetimeFigureOut">
              <a:rPr lang="en-US" smtClean="0"/>
              <a:t>6/23/2011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0768-4DC2-4C7B-93A0-FBA9ED93C64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E40A-5992-446D-9105-43F8282E276D}" type="datetimeFigureOut">
              <a:rPr lang="en-US" smtClean="0"/>
              <a:t>6/23/2011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0768-4DC2-4C7B-93A0-FBA9ED93C6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E40A-5992-446D-9105-43F8282E276D}" type="datetimeFigureOut">
              <a:rPr lang="en-US" smtClean="0"/>
              <a:t>6/23/2011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80768-4DC2-4C7B-93A0-FBA9ED93C6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0BE0E40A-5992-446D-9105-43F8282E276D}" type="datetimeFigureOut">
              <a:rPr lang="en-US" smtClean="0"/>
              <a:t>6/23/2011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3E480768-4DC2-4C7B-93A0-FBA9ED93C6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0BE0E40A-5992-446D-9105-43F8282E276D}" type="datetimeFigureOut">
              <a:rPr lang="en-US" smtClean="0"/>
              <a:t>6/23/2011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3E480768-4DC2-4C7B-93A0-FBA9ED93C6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BE0E40A-5992-446D-9105-43F8282E276D}" type="datetimeFigureOut">
              <a:rPr lang="en-US" smtClean="0"/>
              <a:t>6/23/2011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3E480768-4DC2-4C7B-93A0-FBA9ED93C64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Realistic fiction: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Social </a:t>
            </a:r>
            <a:r>
              <a:rPr lang="en-US" dirty="0" smtClean="0"/>
              <a:t>Realism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ENG 201 Introduction to Literature</a:t>
            </a:r>
          </a:p>
          <a:p>
            <a:r>
              <a:rPr lang="en-US" dirty="0" smtClean="0"/>
              <a:t>Prof. Everson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339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589495"/>
            <a:ext cx="6254044" cy="782105"/>
          </a:xfrm>
        </p:spPr>
        <p:txBody>
          <a:bodyPr/>
          <a:lstStyle/>
          <a:p>
            <a:r>
              <a:rPr lang="en-US" dirty="0" smtClean="0"/>
              <a:t>Realistic fiction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447800"/>
            <a:ext cx="6231467" cy="4191000"/>
          </a:xfrm>
        </p:spPr>
        <p:txBody>
          <a:bodyPr>
            <a:normAutofit/>
          </a:bodyPr>
          <a:lstStyle/>
          <a:p>
            <a:pPr marL="342900" indent="-342900" algn="l">
              <a:buFont typeface="Wingdings" pitchFamily="2" charset="2"/>
              <a:buChar char="Ø"/>
            </a:pPr>
            <a:r>
              <a:rPr lang="en-US" dirty="0" smtClean="0"/>
              <a:t>A form of fiction that presents average or common people experiencing events that could happen in real life. 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dirty="0" smtClean="0"/>
              <a:t>Sometimes are based on “true stories”: especially crime or extreme event type of stories 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dirty="0" smtClean="0"/>
              <a:t>Set in contemporary (same) period of </a:t>
            </a:r>
            <a:r>
              <a:rPr lang="en-US" u="sng" dirty="0" smtClean="0"/>
              <a:t>author’s writing</a:t>
            </a:r>
            <a:r>
              <a:rPr lang="en-US" dirty="0" smtClean="0"/>
              <a:t>. 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dirty="0" smtClean="0"/>
              <a:t>Is contrasted to other genres: romance, fantasy, myth, legend, fairy tales, science fiction, and historical  fiction.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dirty="0" smtClean="0"/>
              <a:t>Young children (ages 2-6) need help to distinguish between </a:t>
            </a:r>
            <a:r>
              <a:rPr lang="en-US" u="sng" dirty="0" smtClean="0"/>
              <a:t>realistic fiction</a:t>
            </a:r>
            <a:r>
              <a:rPr lang="en-US" dirty="0" smtClean="0"/>
              <a:t> and </a:t>
            </a:r>
            <a:r>
              <a:rPr lang="en-US" u="sng" dirty="0" smtClean="0"/>
              <a:t>fantasy </a:t>
            </a:r>
            <a:r>
              <a:rPr lang="en-US" dirty="0" smtClean="0"/>
              <a:t>.</a:t>
            </a:r>
          </a:p>
          <a:p>
            <a:pPr marL="342900" indent="-342900" algn="l">
              <a:buFont typeface="Wingdings" pitchFamily="2" charset="2"/>
              <a:buChar char="Ø"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247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Realism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05786" y="1905000"/>
            <a:ext cx="6858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sz="2400" dirty="0"/>
              <a:t>a</a:t>
            </a:r>
            <a:r>
              <a:rPr lang="en-US" sz="2400" dirty="0" smtClean="0"/>
              <a:t> subgenre (type) of realistic fiction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400" dirty="0"/>
              <a:t>a</a:t>
            </a:r>
            <a:r>
              <a:rPr lang="en-US" sz="2400" dirty="0" smtClean="0"/>
              <a:t>ssociated with social movements, especially social justice movements in the United States – such as workers rights, Civil Rights, women’s rights, human rights, animal rights, environmentalism, etc.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400" dirty="0" smtClean="0"/>
              <a:t>Should not be confused with “socialist realism” which was a specific type of social realism that was promoted as the </a:t>
            </a:r>
            <a:r>
              <a:rPr lang="en-US" sz="2400" u="sng" dirty="0" smtClean="0"/>
              <a:t>official style</a:t>
            </a:r>
            <a:r>
              <a:rPr lang="en-US" sz="2400" dirty="0" smtClean="0"/>
              <a:t> for communist Russia (USSR)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33566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-211885"/>
            <a:ext cx="6965245" cy="1202485"/>
          </a:xfrm>
        </p:spPr>
        <p:txBody>
          <a:bodyPr/>
          <a:lstStyle/>
          <a:p>
            <a:r>
              <a:rPr lang="en-US" dirty="0" smtClean="0"/>
              <a:t>Social realism - definition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802243"/>
            <a:ext cx="7772400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An international movement in literature and art </a:t>
            </a:r>
            <a:r>
              <a:rPr lang="en-US" sz="2000" b="1" dirty="0" smtClean="0"/>
              <a:t>that began in </a:t>
            </a:r>
            <a:r>
              <a:rPr lang="en-US" sz="2000" b="1" dirty="0" smtClean="0"/>
              <a:t>the 1930s to the </a:t>
            </a:r>
            <a:r>
              <a:rPr lang="en-US" sz="2000" b="1" dirty="0" smtClean="0"/>
              <a:t>1950s – mostly in response to the Great Depression and then aftermath of World War II.</a:t>
            </a:r>
          </a:p>
          <a:p>
            <a:r>
              <a:rPr lang="en-US" sz="2000" b="1" dirty="0" smtClean="0"/>
              <a:t>  </a:t>
            </a:r>
            <a:endParaRPr lang="en-US" sz="2000" b="1" dirty="0" smtClean="0"/>
          </a:p>
          <a:p>
            <a:r>
              <a:rPr lang="en-US" sz="2000" b="1" dirty="0" smtClean="0"/>
              <a:t>U.S. American writers and painters inspired by the Mexican muralist painting of Diego Rivera </a:t>
            </a:r>
            <a:r>
              <a:rPr lang="en-US" sz="2000" b="1" dirty="0" smtClean="0"/>
              <a:t>(and others) </a:t>
            </a:r>
            <a:r>
              <a:rPr lang="en-US" sz="2000" b="1" dirty="0" smtClean="0"/>
              <a:t>in the 1920s-1930s.</a:t>
            </a:r>
            <a:endParaRPr lang="en-US" sz="2000" b="1" dirty="0"/>
          </a:p>
          <a:p>
            <a:endParaRPr lang="en-US" sz="2000" b="1" dirty="0" smtClean="0"/>
          </a:p>
          <a:p>
            <a:r>
              <a:rPr lang="en-US" sz="2000" b="1" u="sng" dirty="0" smtClean="0"/>
              <a:t>Themes</a:t>
            </a:r>
            <a:r>
              <a:rPr lang="en-US" sz="2000" b="1" dirty="0" smtClean="0"/>
              <a:t>: social and racial injustice and economic difficulties by showing real people’s struggle to survive;</a:t>
            </a:r>
          </a:p>
          <a:p>
            <a:endParaRPr lang="en-US" sz="2000" b="1" dirty="0"/>
          </a:p>
          <a:p>
            <a:r>
              <a:rPr lang="en-US" sz="2000" b="1" u="sng" dirty="0" smtClean="0"/>
              <a:t>Main characters</a:t>
            </a:r>
            <a:r>
              <a:rPr lang="en-US" sz="2000" b="1" dirty="0" smtClean="0"/>
              <a:t>: working class people (</a:t>
            </a:r>
            <a:r>
              <a:rPr lang="en-US" sz="2000" b="1" i="1" dirty="0" err="1" smtClean="0"/>
              <a:t>trabajadoras</a:t>
            </a:r>
            <a:r>
              <a:rPr lang="en-US" sz="2000" b="1" dirty="0" smtClean="0"/>
              <a:t>)  </a:t>
            </a:r>
            <a:r>
              <a:rPr lang="en-US" sz="2000" b="1" dirty="0" smtClean="0"/>
              <a:t>or marginalized people (ethnic minorities, homeless, disabled etc.) as </a:t>
            </a:r>
            <a:r>
              <a:rPr lang="en-US" sz="2000" b="1" dirty="0" smtClean="0"/>
              <a:t>heroic; </a:t>
            </a:r>
          </a:p>
          <a:p>
            <a:endParaRPr lang="en-US" sz="2000" b="1" dirty="0"/>
          </a:p>
          <a:p>
            <a:r>
              <a:rPr lang="en-US" sz="2000" b="1" u="sng" dirty="0" smtClean="0"/>
              <a:t>Purpose</a:t>
            </a:r>
            <a:r>
              <a:rPr lang="en-US" sz="2000" b="1" dirty="0" smtClean="0"/>
              <a:t>: to valorize the poor and working class; to expose the greed or indifference of the </a:t>
            </a:r>
            <a:r>
              <a:rPr lang="en-US" sz="2000" b="1" dirty="0" smtClean="0"/>
              <a:t>rich and powerful people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925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09600"/>
            <a:ext cx="6254044" cy="1362075"/>
          </a:xfrm>
        </p:spPr>
        <p:txBody>
          <a:bodyPr/>
          <a:lstStyle/>
          <a:p>
            <a:r>
              <a:rPr lang="en-US" dirty="0" smtClean="0"/>
              <a:t>Reading 9: I Want to Work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1981200"/>
            <a:ext cx="6172200" cy="2438400"/>
          </a:xfrm>
        </p:spPr>
        <p:txBody>
          <a:bodyPr>
            <a:normAutofit/>
          </a:bodyPr>
          <a:lstStyle/>
          <a:p>
            <a:r>
              <a:rPr lang="en-US" dirty="0" smtClean="0"/>
              <a:t>Read the information about the author </a:t>
            </a:r>
            <a:r>
              <a:rPr lang="en-US" dirty="0" smtClean="0"/>
              <a:t>and think about the rhetorical situation.</a:t>
            </a:r>
          </a:p>
          <a:p>
            <a:r>
              <a:rPr lang="en-US" dirty="0"/>
              <a:t>T</a:t>
            </a:r>
            <a:r>
              <a:rPr lang="en-US" dirty="0" smtClean="0"/>
              <a:t>hen </a:t>
            </a:r>
            <a:r>
              <a:rPr lang="en-US" dirty="0" smtClean="0"/>
              <a:t>read the story, first in Spanish, then in English.  </a:t>
            </a:r>
          </a:p>
          <a:p>
            <a:endParaRPr lang="en-US" dirty="0" smtClean="0"/>
          </a:p>
          <a:p>
            <a:r>
              <a:rPr lang="en-US" dirty="0" smtClean="0"/>
              <a:t>Answer </a:t>
            </a:r>
            <a:r>
              <a:rPr lang="en-US" dirty="0" smtClean="0"/>
              <a:t>the </a:t>
            </a:r>
            <a:r>
              <a:rPr lang="en-US" dirty="0" smtClean="0"/>
              <a:t>after reading questions </a:t>
            </a:r>
            <a:r>
              <a:rPr lang="en-US" dirty="0" smtClean="0"/>
              <a:t>for discussion.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226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228600"/>
            <a:ext cx="6965245" cy="1202485"/>
          </a:xfrm>
        </p:spPr>
        <p:txBody>
          <a:bodyPr/>
          <a:lstStyle/>
          <a:p>
            <a:r>
              <a:rPr lang="en-US" dirty="0" smtClean="0"/>
              <a:t>Before You Read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43000" y="1216997"/>
            <a:ext cx="68580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Think about or </a:t>
            </a:r>
            <a:r>
              <a:rPr lang="en-US" sz="2000" u="sng" dirty="0" smtClean="0"/>
              <a:t>analyze</a:t>
            </a:r>
            <a:r>
              <a:rPr lang="en-US" sz="2000" dirty="0" smtClean="0"/>
              <a:t> the rhetorical situation:</a:t>
            </a:r>
          </a:p>
          <a:p>
            <a:endParaRPr lang="en-US" sz="2000" dirty="0"/>
          </a:p>
          <a:p>
            <a:r>
              <a:rPr lang="en-US" sz="2000" dirty="0" smtClean="0"/>
              <a:t>AUTHOR – Who is he? Why is he writing this story?</a:t>
            </a:r>
          </a:p>
          <a:p>
            <a:endParaRPr lang="en-US" sz="2000" dirty="0"/>
          </a:p>
          <a:p>
            <a:r>
              <a:rPr lang="en-US" sz="2000" dirty="0" smtClean="0"/>
              <a:t>AUDIENCE:  Who is it (originally)?  What did they know about the author? What did they expect from him or the story?</a:t>
            </a:r>
          </a:p>
          <a:p>
            <a:endParaRPr lang="en-US" sz="2000" dirty="0"/>
          </a:p>
          <a:p>
            <a:r>
              <a:rPr lang="en-US" sz="2000" dirty="0" smtClean="0"/>
              <a:t>TEXT:  When was it written and published?  Where was it published?  How has the text changed? </a:t>
            </a:r>
            <a:endParaRPr lang="en-US" sz="2000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2075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-364285"/>
            <a:ext cx="6965245" cy="1202485"/>
          </a:xfrm>
        </p:spPr>
        <p:txBody>
          <a:bodyPr/>
          <a:lstStyle/>
          <a:p>
            <a:r>
              <a:rPr lang="en-US" dirty="0" smtClean="0"/>
              <a:t>While Your Read: </a:t>
            </a:r>
            <a:r>
              <a:rPr lang="en-US" dirty="0" smtClean="0"/>
              <a:t>Observe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8903810"/>
              </p:ext>
            </p:extLst>
          </p:nvPr>
        </p:nvGraphicFramePr>
        <p:xfrm>
          <a:off x="990600" y="685800"/>
          <a:ext cx="7086600" cy="525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8990"/>
                <a:gridCol w="2888805"/>
                <a:gridCol w="2888805"/>
              </a:tblGrid>
              <a:tr h="4530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Character name: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4230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What does </a:t>
                      </a:r>
                      <a:r>
                        <a:rPr lang="en-US" sz="1800" b="1" i="1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character </a:t>
                      </a:r>
                      <a:r>
                        <a:rPr lang="en-US" sz="1800" b="1" i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look like</a:t>
                      </a:r>
                      <a:r>
                        <a:rPr lang="en-US" sz="1800" b="1" i="1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?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7088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How does </a:t>
                      </a:r>
                      <a:r>
                        <a:rPr lang="en-US" sz="1800" b="1" i="1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he act?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276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How do other characters react to this character?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13276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What is the</a:t>
                      </a:r>
                      <a:r>
                        <a:rPr lang="en-US" sz="1800" b="1" i="1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 world view of this character?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46512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-381000"/>
            <a:ext cx="6965245" cy="1202485"/>
          </a:xfrm>
        </p:spPr>
        <p:txBody>
          <a:bodyPr/>
          <a:lstStyle/>
          <a:p>
            <a:r>
              <a:rPr lang="en-US" dirty="0" smtClean="0"/>
              <a:t>Observe: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71601" y="1219200"/>
            <a:ext cx="6781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Answer the questions about the story:</a:t>
            </a:r>
          </a:p>
          <a:p>
            <a:endParaRPr lang="en-US" sz="2400" dirty="0"/>
          </a:p>
          <a:p>
            <a:pPr marL="457200" indent="-457200">
              <a:buAutoNum type="arabicPeriod"/>
            </a:pPr>
            <a:r>
              <a:rPr lang="en-US" sz="2400" dirty="0" smtClean="0"/>
              <a:t>In </a:t>
            </a:r>
            <a:r>
              <a:rPr lang="en-US" sz="2400" dirty="0"/>
              <a:t>your own words, explain why this capable, experienced workman does not have a job. </a:t>
            </a:r>
            <a:endParaRPr lang="en-US" sz="2400" dirty="0" smtClean="0"/>
          </a:p>
          <a:p>
            <a:pPr marL="457200" indent="-457200">
              <a:buAutoNum type="arabicPeriod"/>
            </a:pPr>
            <a:r>
              <a:rPr lang="en-US" sz="2400" dirty="0"/>
              <a:t>What attitude do the factory managers have toward the machines? What are the positive and the negative effects of machines, as shown in this story</a:t>
            </a:r>
            <a:r>
              <a:rPr lang="en-US" sz="2400" dirty="0" smtClean="0"/>
              <a:t>?</a:t>
            </a:r>
          </a:p>
          <a:p>
            <a:pPr marL="457200" indent="-457200">
              <a:buFontTx/>
              <a:buAutoNum type="arabicPeriod"/>
            </a:pPr>
            <a:r>
              <a:rPr lang="en-US" sz="2400" dirty="0"/>
              <a:t>The workman says he was "born a Yank" (a "Yankee"). What other information does he give about his background and childhood? 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618607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-364285"/>
            <a:ext cx="6965245" cy="1202485"/>
          </a:xfrm>
        </p:spPr>
        <p:txBody>
          <a:bodyPr/>
          <a:lstStyle/>
          <a:p>
            <a:r>
              <a:rPr lang="en-US" dirty="0" smtClean="0"/>
              <a:t>While Your Read: </a:t>
            </a:r>
            <a:r>
              <a:rPr lang="en-US" dirty="0" smtClean="0"/>
              <a:t>Observe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6096942"/>
              </p:ext>
            </p:extLst>
          </p:nvPr>
        </p:nvGraphicFramePr>
        <p:xfrm>
          <a:off x="762000" y="609600"/>
          <a:ext cx="7696200" cy="55812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9587"/>
                <a:gridCol w="6206613"/>
              </a:tblGrid>
              <a:tr h="138493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i="1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Setting: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i="1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Time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i="1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Place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28206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i="1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Problem: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45711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Author’s Purpose:</a:t>
                      </a:r>
                      <a:endParaRPr lang="en-US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145711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Your Reaction:</a:t>
                      </a:r>
                      <a:endParaRPr lang="en-US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64378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578</TotalTime>
  <Words>540</Words>
  <Application>Microsoft Office PowerPoint</Application>
  <PresentationFormat>On-screen Show (4:3)</PresentationFormat>
  <Paragraphs>57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Pushpin</vt:lpstr>
      <vt:lpstr> Realistic fiction: Social Realism</vt:lpstr>
      <vt:lpstr>Realistic fiction</vt:lpstr>
      <vt:lpstr>Social Realism</vt:lpstr>
      <vt:lpstr>Social realism - definition</vt:lpstr>
      <vt:lpstr>Reading 9: I Want to Work</vt:lpstr>
      <vt:lpstr>Before You Read</vt:lpstr>
      <vt:lpstr>While Your Read: Observe</vt:lpstr>
      <vt:lpstr>Observe:</vt:lpstr>
      <vt:lpstr>While Your Read: Observe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Realism</dc:title>
  <dc:creator>Sally Everson</dc:creator>
  <cp:lastModifiedBy>Sally Everson</cp:lastModifiedBy>
  <cp:revision>22</cp:revision>
  <dcterms:created xsi:type="dcterms:W3CDTF">2011-06-23T03:30:45Z</dcterms:created>
  <dcterms:modified xsi:type="dcterms:W3CDTF">2011-06-23T14:18:53Z</dcterms:modified>
</cp:coreProperties>
</file>